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56"/>
  </p:notesMasterIdLst>
  <p:sldIdLst>
    <p:sldId id="260" r:id="rId3"/>
    <p:sldId id="377" r:id="rId4"/>
    <p:sldId id="378" r:id="rId5"/>
    <p:sldId id="360" r:id="rId6"/>
    <p:sldId id="284" r:id="rId7"/>
    <p:sldId id="295" r:id="rId8"/>
    <p:sldId id="379" r:id="rId9"/>
    <p:sldId id="380" r:id="rId10"/>
    <p:sldId id="270" r:id="rId11"/>
    <p:sldId id="332" r:id="rId12"/>
    <p:sldId id="381" r:id="rId13"/>
    <p:sldId id="382" r:id="rId14"/>
    <p:sldId id="281" r:id="rId15"/>
    <p:sldId id="356" r:id="rId16"/>
    <p:sldId id="383" r:id="rId17"/>
    <p:sldId id="384" r:id="rId18"/>
    <p:sldId id="334" r:id="rId19"/>
    <p:sldId id="335" r:id="rId20"/>
    <p:sldId id="338" r:id="rId21"/>
    <p:sldId id="339" r:id="rId22"/>
    <p:sldId id="343" r:id="rId23"/>
    <p:sldId id="345" r:id="rId24"/>
    <p:sldId id="346" r:id="rId25"/>
    <p:sldId id="385" r:id="rId26"/>
    <p:sldId id="386" r:id="rId27"/>
    <p:sldId id="368" r:id="rId28"/>
    <p:sldId id="371" r:id="rId29"/>
    <p:sldId id="372" r:id="rId30"/>
    <p:sldId id="387" r:id="rId31"/>
    <p:sldId id="388" r:id="rId32"/>
    <p:sldId id="288" r:id="rId33"/>
    <p:sldId id="375" r:id="rId34"/>
    <p:sldId id="389" r:id="rId35"/>
    <p:sldId id="390" r:id="rId36"/>
    <p:sldId id="353" r:id="rId37"/>
    <p:sldId id="391" r:id="rId38"/>
    <p:sldId id="392" r:id="rId39"/>
    <p:sldId id="357" r:id="rId40"/>
    <p:sldId id="393" r:id="rId41"/>
    <p:sldId id="394" r:id="rId42"/>
    <p:sldId id="355" r:id="rId43"/>
    <p:sldId id="395" r:id="rId44"/>
    <p:sldId id="396" r:id="rId45"/>
    <p:sldId id="373" r:id="rId46"/>
    <p:sldId id="376" r:id="rId47"/>
    <p:sldId id="397" r:id="rId48"/>
    <p:sldId id="398" r:id="rId49"/>
    <p:sldId id="289" r:id="rId50"/>
    <p:sldId id="399" r:id="rId51"/>
    <p:sldId id="362" r:id="rId52"/>
    <p:sldId id="365" r:id="rId53"/>
    <p:sldId id="286" r:id="rId54"/>
    <p:sldId id="29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textbox.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takeaway is that the (read box).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bullet, define high RG resolution picture explaining cartoon in the process, and explain electron scattering diagram.</a:t>
            </a:r>
          </a:p>
          <a:p>
            <a:r>
              <a:rPr lang="en-US" dirty="0"/>
              <a:t>Mention GCF after first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first two bullets.</a:t>
            </a:r>
          </a:p>
          <a:p>
            <a:r>
              <a:rPr lang="en-US" dirty="0"/>
              <a:t>So if we calculate the ratio of the momentum distributions for pp/np, we reproduce the general results where we see the </a:t>
            </a:r>
            <a:r>
              <a:rPr lang="en-US" dirty="0" err="1"/>
              <a:t>pn</a:t>
            </a:r>
            <a:r>
              <a:rPr lang="en-US" dirty="0"/>
              <a:t> dominance at 400 MeV and transition to the scalar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1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7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low RG resolution picture (read bullets), explain low RG resolution electron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pictures: same experimental resolution, same observables, but different physical interpretation.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6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consider the matrix element -&gt; SRC physics goes to operator. We will apply the transformation up to two-body on momentum distribution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9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2.emf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08575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88647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Soft wave functions at low RG resolution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Where does the SRC physics go?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marL="0" indent="0" algn="ctr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64295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Where does the SRC physics go?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Apply SRG transformations to momentum distribution operator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163" b="-4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19867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328163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7685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250289-5B13-4C81-A478-5E94D823D1BA}"/>
              </a:ext>
            </a:extLst>
          </p:cNvPr>
          <p:cNvSpPr txBox="1"/>
          <p:nvPr/>
        </p:nvSpPr>
        <p:spPr>
          <a:xfrm>
            <a:off x="5517430" y="3479296"/>
            <a:ext cx="5271939" cy="1723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this strategy to nuclear momentum distributions using local density approximation (LDA)!</a:t>
            </a:r>
          </a:p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6EB421-4587-4CCB-B699-44225F813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82407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144720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data</a:t>
            </a:r>
            <a:r>
              <a:rPr lang="en-US" sz="2200" baseline="30000" dirty="0"/>
              <a:t>1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 calculation)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3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5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72B3-6C60-C842-92CA-8ED59E33F65C}"/>
              </a:ext>
            </a:extLst>
          </p:cNvPr>
          <p:cNvSpPr txBox="1"/>
          <p:nvPr/>
        </p:nvSpPr>
        <p:spPr>
          <a:xfrm>
            <a:off x="2847077" y="3696362"/>
            <a:ext cx="6567012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RG works well with simple approximations and is systematically improvable!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5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10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18624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04401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 b="-1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544436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717396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249229" cy="3786943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 (pp are spin singlets)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683117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344906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A22809-2CF3-49C1-8FE5-E63D0B1B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93D3E3-C7B2-47DA-B9FB-DE85F359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FC8E7-2541-48A3-9FC0-B510A5FD86D1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2713C1-C2EB-48C9-8D10-34C6D732BF2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D56E1-DF6E-4273-937E-693B3FC2119F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FCBE57-2C11-4A20-9220-00A883651C68}"/>
              </a:ext>
            </a:extLst>
          </p:cNvPr>
          <p:cNvSpPr txBox="1">
            <a:spLocks/>
          </p:cNvSpPr>
          <p:nvPr/>
        </p:nvSpPr>
        <p:spPr>
          <a:xfrm>
            <a:off x="8691238" y="2302299"/>
            <a:ext cx="3320249" cy="4419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At </a:t>
            </a:r>
            <a:r>
              <a:rPr lang="en-US" sz="2000" dirty="0">
                <a:cs typeface="Arial" panose="020B0604020202020204" pitchFamily="34" charset="0"/>
              </a:rPr>
              <a:t>low RG resolution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, SRCs are suppressed in the wave function and shifted into the operator</a:t>
            </a: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Physics is established in the 2-body system –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can apply to any nucleus!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000" dirty="0"/>
              <a:t>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BA70E-7B80-4362-A086-F61E0CC8AB43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9987C-3D76-4F32-84BF-F0C74C47E6ED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BE4E83-F46B-40CC-A789-EC5F010CD017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7B237D-8BA3-454E-8541-5B78D34A3619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blipFill>
                <a:blip r:embed="rId5"/>
                <a:stretch>
                  <a:fillRect l="-535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678C984-5C0E-4E49-B052-23C408395A20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5258E-3FD5-43C5-BC9A-99C8F589A589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26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72946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52DF-4AA0-4D39-90B6-4FC6D8911A33}"/>
              </a:ext>
            </a:extLst>
          </p:cNvPr>
          <p:cNvSpPr/>
          <p:nvPr/>
        </p:nvSpPr>
        <p:spPr>
          <a:xfrm>
            <a:off x="10886159" y="3345518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F64D8-5F78-468D-9D0A-3889AA23C2A1}"/>
              </a:ext>
            </a:extLst>
          </p:cNvPr>
          <p:cNvSpPr/>
          <p:nvPr/>
        </p:nvSpPr>
        <p:spPr>
          <a:xfrm>
            <a:off x="10941851" y="2598792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947AD9-CEFF-4588-BADC-5B6DE5FB5086}"/>
              </a:ext>
            </a:extLst>
          </p:cNvPr>
          <p:cNvSpPr/>
          <p:nvPr/>
        </p:nvSpPr>
        <p:spPr>
          <a:xfrm>
            <a:off x="8495930" y="2273569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0CBBC-A0F7-4076-AB99-0F768639D57B}"/>
              </a:ext>
            </a:extLst>
          </p:cNvPr>
          <p:cNvSpPr/>
          <p:nvPr/>
        </p:nvSpPr>
        <p:spPr>
          <a:xfrm>
            <a:off x="6998492" y="5526887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5FD4F9-11FB-4391-ACFF-6CA718E1DCBF}"/>
              </a:ext>
            </a:extLst>
          </p:cNvPr>
          <p:cNvSpPr/>
          <p:nvPr/>
        </p:nvSpPr>
        <p:spPr>
          <a:xfrm>
            <a:off x="5314475" y="5615172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9F7FA1-19CB-4316-9964-8F0B1B14D66F}"/>
              </a:ext>
            </a:extLst>
          </p:cNvPr>
          <p:cNvSpPr/>
          <p:nvPr/>
        </p:nvSpPr>
        <p:spPr>
          <a:xfrm>
            <a:off x="9094387" y="7122454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27D95-8503-46DA-947D-3D3653A7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0DF36A-00A4-4D21-85DA-6ECEE64B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1C235C-6EB9-4851-8A30-E773FBEC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3219D33-8280-4E1D-AFC1-209474D4C01E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00A4FD-5032-42D4-A6B7-DEC5EF4E3229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8AFF3C-0FAD-42DC-98F7-C3E5FC02FA5E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4D64B-058B-4477-B844-C43C685E6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01C466-6C84-40BC-951A-E140A8E458DB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CBD54-1386-4534-80A4-6D1FF7E1F3BF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3A78C-A3CC-4FCB-9639-54CD7AAD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134C10-F6D8-4422-BD77-681935A0555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BF8D4-A50C-465C-B76B-363EE07D9008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41A96-D6FF-42D0-8925-3F202969B9E2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43D920-3414-4631-876D-30BF4EC44489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A5B253-7CF5-4199-BF10-28D39C7AE75F}"/>
              </a:ext>
            </a:extLst>
          </p:cNvPr>
          <p:cNvSpPr/>
          <p:nvPr/>
        </p:nvSpPr>
        <p:spPr>
          <a:xfrm>
            <a:off x="8362950" y="5406501"/>
            <a:ext cx="380630" cy="137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E92E74-7B81-4A86-B270-B59B1A1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42" y="4062776"/>
            <a:ext cx="3341351" cy="2416838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D4E3583-BB98-4E8D-8897-721859F6192B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37210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</a:t>
                </a:r>
                <a:r>
                  <a:rPr lang="en-US" dirty="0" err="1">
                    <a:solidFill>
                      <a:schemeClr val="tx1"/>
                    </a:solidFill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</a:rPr>
                  <a:t>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</a:t>
                </a:r>
                <a:r>
                  <a:rPr lang="en-US" dirty="0" err="1"/>
                  <a:t>pn</a:t>
                </a:r>
                <a:r>
                  <a:rPr lang="en-US" dirty="0"/>
                  <a:t>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8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5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blipFill>
                <a:blip r:embed="rId5"/>
                <a:stretch>
                  <a:fillRect l="-51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594810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682817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1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634980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929108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682314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4E408F-8BCD-4388-A087-A0509F43A354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Operators do not become hard, which simplifies calculations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00205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9709-938F-4D3F-B90B-C23E69FBCECD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067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describes the decoupling scale of the RG evolved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 b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2CF15-B58B-456E-B1D7-D5C20A8DF8F9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7912E-B4D4-4E4F-99A1-D80627027677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06639-5743-4336-B6ED-2625C4F8D65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834503"/>
            <a:ext cx="820296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The SRC </a:t>
            </a:r>
            <a:r>
              <a:rPr lang="en-US" sz="2000" i="1" dirty="0"/>
              <a:t>physics</a:t>
            </a:r>
            <a:r>
              <a:rPr lang="en-US" sz="2000" dirty="0"/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Operators do not become hard, which simplifies calculations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Same observables but different physical interpretation!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3394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2513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New slide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Bullet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96881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AV18 wave function has significant SRC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</a:rPr>
                  <a:t>What happens to the</a:t>
                </a:r>
                <a:r>
                  <a:rPr lang="en-US" sz="2400" dirty="0"/>
                  <a:t> wave function at low RG resolution?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Use SRG to unitarily evolve to low RG resolution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 gives the decoupling scale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  <a:blipFill>
                <a:blip r:embed="rId4"/>
                <a:stretch>
                  <a:fillRect l="-2065" t="-1166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3362</TotalTime>
  <Words>3352</Words>
  <Application>Microsoft Macintosh PowerPoint</Application>
  <PresentationFormat>Widescreen</PresentationFormat>
  <Paragraphs>452</Paragraphs>
  <Slides>53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New slide</vt:lpstr>
      <vt:lpstr>New slide</vt:lpstr>
      <vt:lpstr>Motivation</vt:lpstr>
      <vt:lpstr>Motivation</vt:lpstr>
      <vt:lpstr>Motivation</vt:lpstr>
      <vt:lpstr>New slide</vt:lpstr>
      <vt:lpstr>New slide</vt:lpstr>
      <vt:lpstr>Similarity Renormalization Group (SRG)</vt:lpstr>
      <vt:lpstr>Similarity Renormalization Group (SRG)</vt:lpstr>
      <vt:lpstr>New slide</vt:lpstr>
      <vt:lpstr>New slide</vt:lpstr>
      <vt:lpstr>Momentum distributions at low RG resolution</vt:lpstr>
      <vt:lpstr>Momentum distributions at low RG resolution</vt:lpstr>
      <vt:lpstr>New slide</vt:lpstr>
      <vt:lpstr>New slide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New slide</vt:lpstr>
      <vt:lpstr>New slide</vt:lpstr>
      <vt:lpstr>Proton momentum distributions</vt:lpstr>
      <vt:lpstr>Proton momentum distributions</vt:lpstr>
      <vt:lpstr>Proton momentum distributions</vt:lpstr>
      <vt:lpstr>New slide</vt:lpstr>
      <vt:lpstr>New slide</vt:lpstr>
      <vt:lpstr>SRC scaling factors</vt:lpstr>
      <vt:lpstr>SRC scaling factors</vt:lpstr>
      <vt:lpstr>New slide</vt:lpstr>
      <vt:lpstr>New slide</vt:lpstr>
      <vt:lpstr>SRC phenomenology</vt:lpstr>
      <vt:lpstr>New slide</vt:lpstr>
      <vt:lpstr>New slide</vt:lpstr>
      <vt:lpstr>SRC phenomenology</vt:lpstr>
      <vt:lpstr>New slide</vt:lpstr>
      <vt:lpstr>New slide</vt:lpstr>
      <vt:lpstr>SRC phenomenology</vt:lpstr>
      <vt:lpstr>New slide</vt:lpstr>
      <vt:lpstr>New slide</vt:lpstr>
      <vt:lpstr>Other exclusive knockout reactions</vt:lpstr>
      <vt:lpstr>Other exclusive knockout reactions</vt:lpstr>
      <vt:lpstr>New slide</vt:lpstr>
      <vt:lpstr>New slide</vt:lpstr>
      <vt:lpstr>Summary and outlook</vt:lpstr>
      <vt:lpstr>New slide</vt:lpstr>
      <vt:lpstr>Extras</vt:lpstr>
      <vt:lpstr>Extras</vt:lpstr>
      <vt:lpstr>SRG decoupling</vt:lpstr>
      <vt:lpstr>SRG decoupling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147</cp:revision>
  <dcterms:created xsi:type="dcterms:W3CDTF">2021-04-13T22:10:52Z</dcterms:created>
  <dcterms:modified xsi:type="dcterms:W3CDTF">2021-11-17T15:04:27Z</dcterms:modified>
</cp:coreProperties>
</file>